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8" r:id="rId9"/>
    <p:sldId id="264" r:id="rId10"/>
    <p:sldId id="269" r:id="rId11"/>
    <p:sldId id="270" r:id="rId12"/>
    <p:sldId id="271" r:id="rId13"/>
    <p:sldId id="275" r:id="rId14"/>
    <p:sldId id="263" r:id="rId15"/>
    <p:sldId id="274" r:id="rId16"/>
    <p:sldId id="277" r:id="rId17"/>
    <p:sldId id="273" r:id="rId18"/>
    <p:sldId id="278" r:id="rId19"/>
    <p:sldId id="280" r:id="rId20"/>
    <p:sldId id="281" r:id="rId21"/>
    <p:sldId id="284" r:id="rId22"/>
    <p:sldId id="282" r:id="rId23"/>
    <p:sldId id="283" r:id="rId24"/>
    <p:sldId id="266" r:id="rId25"/>
    <p:sldId id="265" r:id="rId26"/>
    <p:sldId id="267" r:id="rId27"/>
    <p:sldId id="276" r:id="rId28"/>
    <p:sldId id="279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0F59-B936-45B4-A29E-95B6985DEB47}" type="datetimeFigureOut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2E70F-35BF-4E75-9090-23DE75A5C7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36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異常検知と変化検知の問題の一例として，連続的な時系列データの中にある外れ値を検出する方法や，周期的なデータの中に異なる変化の周波数が生じている場合において，その変化を検出する方法がある．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統計的な学習に基づくこれらの問題は，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997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偏微分式は証明できる．</a:t>
            </a:r>
            <a:r>
              <a:rPr kumimoji="1" lang="en-US" altLang="ja-JP" dirty="0" smtClean="0"/>
              <a:t>log(x)</a:t>
            </a:r>
            <a:r>
              <a:rPr kumimoji="1" lang="ja-JP" altLang="en-US" dirty="0" smtClean="0"/>
              <a:t>の微分は</a:t>
            </a:r>
            <a:r>
              <a:rPr kumimoji="1" lang="en-US" altLang="ja-JP" dirty="0" smtClean="0"/>
              <a:t>f’(x)/f(x). a*</a:t>
            </a:r>
            <a:r>
              <a:rPr kumimoji="1" lang="en-US" altLang="ja-JP" dirty="0" err="1" smtClean="0"/>
              <a:t>exp</a:t>
            </a:r>
            <a:r>
              <a:rPr kumimoji="1" lang="en-US" altLang="ja-JP" dirty="0" smtClean="0"/>
              <a:t>(g(x))</a:t>
            </a:r>
            <a:r>
              <a:rPr kumimoji="1" lang="ja-JP" altLang="en-US" dirty="0" smtClean="0"/>
              <a:t>の微分は</a:t>
            </a:r>
            <a:r>
              <a:rPr kumimoji="1" lang="en-US" altLang="ja-JP" dirty="0" smtClean="0"/>
              <a:t>a*g’(x)*</a:t>
            </a:r>
            <a:r>
              <a:rPr kumimoji="1" lang="en-US" altLang="ja-JP" dirty="0" err="1" smtClean="0"/>
              <a:t>exp</a:t>
            </a:r>
            <a:r>
              <a:rPr kumimoji="1" lang="en-US" altLang="ja-JP" dirty="0" smtClean="0"/>
              <a:t>(g(x))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24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平均からの差を標準偏差で正規化したような形になってる（</a:t>
            </a: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スコアというらしい）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936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データの母集団の中心からの距離をみる．</a:t>
            </a:r>
            <a:endParaRPr kumimoji="1" lang="en-US" altLang="ja-JP" dirty="0" smtClean="0"/>
          </a:p>
          <a:p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の値が大きいほど，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02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端的に言えば，データのばらつきが大きくなるため，あからさまな異常度の判定がしやすくなる．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例えば式</a:t>
            </a:r>
            <a:r>
              <a:rPr kumimoji="1" lang="en-US" altLang="ja-JP" dirty="0" smtClean="0"/>
              <a:t>2.1</a:t>
            </a:r>
            <a:r>
              <a:rPr kumimoji="1" lang="ja-JP" altLang="en-US" dirty="0" smtClean="0"/>
              <a:t>の確率分布が～～の場合．一番最初のグラフの外れ値を算出することができる．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788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平均</a:t>
            </a:r>
            <a:r>
              <a:rPr lang="en-US" altLang="ja-JP" dirty="0" smtClean="0"/>
              <a:t>0, </a:t>
            </a:r>
            <a:r>
              <a:rPr lang="ja-JP" altLang="en-US" dirty="0" smtClean="0"/>
              <a:t>分散</a:t>
            </a:r>
            <a:r>
              <a:rPr lang="en-US" altLang="ja-JP" dirty="0" smtClean="0"/>
              <a:t>1 </a:t>
            </a:r>
            <a:r>
              <a:rPr lang="ja-JP" altLang="en-US" dirty="0" smtClean="0"/>
              <a:t>の～～．</a:t>
            </a:r>
            <a:endParaRPr lang="en-US" altLang="ja-JP" dirty="0" smtClean="0"/>
          </a:p>
          <a:p>
            <a:r>
              <a:rPr kumimoji="1" lang="ja-JP" altLang="en-US" dirty="0" smtClean="0"/>
              <a:t>自由度とは，ある変数において自由な値を取ることができるデータの数．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56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</a:t>
            </a:r>
            <a:r>
              <a:rPr kumimoji="1" lang="ja-JP" altLang="en-US" dirty="0" smtClean="0"/>
              <a:t>次元球座標にたいして，動径座標</a:t>
            </a:r>
            <a:r>
              <a:rPr kumimoji="1" lang="en-US" altLang="ja-JP" dirty="0" smtClean="0"/>
              <a:t>r</a:t>
            </a:r>
            <a:r>
              <a:rPr kumimoji="1" lang="ja-JP" altLang="en-US" dirty="0" err="1" smtClean="0"/>
              <a:t>，</a:t>
            </a:r>
            <a:r>
              <a:rPr kumimoji="1" lang="ja-JP" altLang="en-US" dirty="0" smtClean="0"/>
              <a:t>単位球表面画素</a:t>
            </a:r>
            <a:r>
              <a:rPr kumimoji="1" lang="en-US" altLang="ja-JP" dirty="0" err="1" smtClean="0"/>
              <a:t>dSm</a:t>
            </a:r>
            <a:r>
              <a:rPr kumimoji="1" lang="ja-JP" altLang="en-US" dirty="0" smtClean="0"/>
              <a:t>とおくと，</a:t>
            </a:r>
            <a:r>
              <a:rPr kumimoji="1" lang="en-US" altLang="ja-JP" dirty="0" smtClean="0"/>
              <a:t>r^(M-1)</a:t>
            </a:r>
            <a:r>
              <a:rPr kumimoji="1" lang="en-US" altLang="ja-JP" dirty="0" err="1" smtClean="0"/>
              <a:t>dSm</a:t>
            </a:r>
            <a:r>
              <a:rPr kumimoji="1" lang="ja-JP" altLang="en-US" dirty="0" smtClean="0"/>
              <a:t>が半径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の体積にあたる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0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代入，代入アンド代入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X=0</a:t>
            </a:r>
            <a:r>
              <a:rPr kumimoji="1" lang="ja-JP" altLang="en-US" dirty="0" smtClean="0"/>
              <a:t>のときだけ無限大（それ以外で</a:t>
            </a:r>
            <a:r>
              <a:rPr kumimoji="1" lang="en-US" altLang="ja-JP" dirty="0" smtClean="0"/>
              <a:t>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98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ある変数が持つ確率のことを，確率変数という．確率変数の値に対応する確率を，確率分布という．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05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次元数</a:t>
            </a:r>
            <a:r>
              <a:rPr kumimoji="1" lang="en-US" altLang="ja-JP" dirty="0" smtClean="0"/>
              <a:t>M</a:t>
            </a:r>
            <a:r>
              <a:rPr kumimoji="1" lang="ja-JP" altLang="en-US" dirty="0" smtClean="0"/>
              <a:t>におけるベクトル</a:t>
            </a:r>
            <a:r>
              <a:rPr kumimoji="1" lang="en-US" altLang="ja-JP" dirty="0" smtClean="0"/>
              <a:t>x</a:t>
            </a:r>
            <a:r>
              <a:rPr kumimoji="1" lang="ja-JP" altLang="en-US" dirty="0" smtClean="0"/>
              <a:t>に対して，異常か正常かを示すラベル（変化点かどうか）</a:t>
            </a:r>
            <a:r>
              <a:rPr kumimoji="1" lang="en-US" altLang="ja-JP" dirty="0" smtClean="0"/>
              <a:t>y</a:t>
            </a:r>
            <a:r>
              <a:rPr kumimoji="1" lang="ja-JP" altLang="en-US" dirty="0" smtClean="0"/>
              <a:t>で表す．異常だと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，</a:t>
            </a:r>
            <a:r>
              <a:rPr kumimoji="1" lang="ja-JP" altLang="en-US" dirty="0" smtClean="0"/>
              <a:t>正常だと</a:t>
            </a:r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を返す．ここでは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個の標本データを用いる．この場合，ラベル</a:t>
            </a:r>
            <a:r>
              <a:rPr kumimoji="1" lang="en-US" altLang="ja-JP" dirty="0" smtClean="0"/>
              <a:t>y</a:t>
            </a:r>
            <a:r>
              <a:rPr kumimoji="1" lang="ja-JP" altLang="en-US" dirty="0" smtClean="0"/>
              <a:t>に得られる確率分布がよって異なる（条件付き分布）．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16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5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このモデルを使用するときは，標本の中に異常が含まれていない，あるいは圧倒的少数であることが前提．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新たに計測値</a:t>
            </a:r>
            <a:r>
              <a:rPr kumimoji="1" lang="en-US" altLang="ja-JP" dirty="0" smtClean="0"/>
              <a:t>x’</a:t>
            </a:r>
            <a:r>
              <a:rPr kumimoji="1" lang="ja-JP" altLang="en-US" dirty="0" smtClean="0"/>
              <a:t>を追加するとき，異常度を判断するには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98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平均が最もデータ数が多く，平均値から離れるにつれて低くなっていく，左右対称な鐘状分布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10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Xi</a:t>
            </a:r>
            <a:r>
              <a:rPr kumimoji="1" lang="ja-JP" altLang="en-US" dirty="0" smtClean="0"/>
              <a:t>の分散のみ求めたいのであれば，</a:t>
            </a:r>
            <a:r>
              <a:rPr kumimoji="1" lang="en-US" altLang="ja-JP" dirty="0" err="1" smtClean="0"/>
              <a:t>i</a:t>
            </a:r>
            <a:r>
              <a:rPr kumimoji="1" lang="en-US" altLang="ja-JP" dirty="0" smtClean="0"/>
              <a:t>=j</a:t>
            </a:r>
            <a:r>
              <a:rPr kumimoji="1" lang="ja-JP" altLang="en-US" dirty="0" smtClean="0"/>
              <a:t>として計算すればよい．</a:t>
            </a:r>
            <a:endParaRPr kumimoji="1" lang="en-US" altLang="ja-JP" dirty="0" smtClean="0"/>
          </a:p>
          <a:p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個の確率変数がある時，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の分散，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x2</a:t>
            </a:r>
            <a:r>
              <a:rPr kumimoji="1" lang="ja-JP" altLang="en-US" dirty="0" smtClean="0"/>
              <a:t>の分散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組み合わせが存在する（</a:t>
            </a:r>
            <a:r>
              <a:rPr kumimoji="1" lang="en-US" altLang="ja-JP" dirty="0" smtClean="0"/>
              <a:t>=N</a:t>
            </a:r>
            <a:r>
              <a:rPr kumimoji="1" lang="ja-JP" altLang="en-US" dirty="0" smtClean="0"/>
              <a:t>の２乗個の組み合わせがある）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70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5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尤度関数とは，結果</a:t>
            </a:r>
            <a:r>
              <a:rPr kumimoji="1" lang="en-US" altLang="ja-JP" dirty="0" smtClean="0"/>
              <a:t>(xi)</a:t>
            </a:r>
            <a:r>
              <a:rPr kumimoji="1" lang="ja-JP" altLang="en-US" dirty="0" smtClean="0"/>
              <a:t>から分散や平均を算出する関数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70F-35BF-4E75-9090-23DE75A5C7A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05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DAF1-97D9-4913-A48A-17A721DB69C5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0455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1F40-9A1F-4D7E-A845-919A88E241C4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8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E284-E99F-404E-B1B1-46800FBB0A71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57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5F50-B910-4BCF-AFA0-4943AC1DF54F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9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5628-DAC0-410C-8809-FEE1338364F1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82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8C01-E9C9-4B91-8204-7735999FE407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9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6408-70ED-4DC7-AB29-A4D11535E7E7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31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FBB21-1A2B-4A32-96A3-B40BB17A5AB8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9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9BF3-0593-4FD0-B631-25562814D0C1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21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57DA-6920-4BCC-B3C3-9ECB4BD2BE37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99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F13C-4574-4942-99D5-19FC6C021732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C10E4-D214-4818-97D7-CCEA192BE125}" type="datetime1">
              <a:rPr kumimoji="1" lang="ja-JP" altLang="en-US" smtClean="0"/>
              <a:t>2018/5/30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C5673-E12A-4BB2-B63C-FEE34F3CC2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36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523999" y="1122363"/>
                <a:ext cx="9365673" cy="2387600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ja-JP" altLang="en-US" b="1" dirty="0" smtClean="0"/>
                  <a:t>異常検知と変化検知</a:t>
                </a:r>
                <a:r>
                  <a:rPr kumimoji="1" lang="en-US" altLang="ja-JP" b="1" dirty="0" smtClean="0"/>
                  <a:t/>
                </a:r>
                <a:br>
                  <a:rPr kumimoji="1" lang="en-US" altLang="ja-JP" b="1" dirty="0" smtClean="0"/>
                </a:br>
                <a:r>
                  <a:rPr kumimoji="1" lang="en-US" altLang="ja-JP" sz="1300" dirty="0" smtClean="0"/>
                  <a:t/>
                </a:r>
                <a:br>
                  <a:rPr kumimoji="1" lang="en-US" altLang="ja-JP" sz="1300" dirty="0" smtClean="0"/>
                </a:br>
                <a:r>
                  <a:rPr kumimoji="1" lang="en-US" altLang="ja-JP" sz="5300" dirty="0" smtClean="0"/>
                  <a:t>2</a:t>
                </a:r>
                <a:r>
                  <a:rPr kumimoji="1" lang="ja-JP" altLang="en-US" sz="5300" dirty="0" smtClean="0"/>
                  <a:t>章 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5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5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sz="5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5300" i="1">
                        <a:latin typeface="Cambria Math" panose="02040503050406030204" pitchFamily="18" charset="0"/>
                      </a:rPr>
                      <m:t>法</m:t>
                    </m:r>
                  </m:oMath>
                </a14:m>
                <a:r>
                  <a:rPr kumimoji="1" lang="ja-JP" altLang="en-US" sz="5300" dirty="0" smtClean="0"/>
                  <a:t>による異常検知</a:t>
                </a:r>
                <a:endParaRPr kumimoji="1" lang="ja-JP" altLang="en-US" sz="5300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3999" y="1122363"/>
                <a:ext cx="9365673" cy="2387600"/>
              </a:xfrm>
              <a:blipFill>
                <a:blip r:embed="rId2"/>
                <a:stretch>
                  <a:fillRect l="-1888" r="-1953" b="-13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48544"/>
            <a:ext cx="9144000" cy="1309255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2018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日</a:t>
            </a:r>
            <a:endParaRPr kumimoji="1" lang="en-US" altLang="ja-JP" dirty="0" smtClean="0"/>
          </a:p>
          <a:p>
            <a:r>
              <a:rPr kumimoji="1" lang="ja-JP" altLang="en-US" dirty="0" smtClean="0"/>
              <a:t>高玉研究室　修士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年</a:t>
            </a:r>
            <a:endParaRPr kumimoji="1" lang="en-US" altLang="ja-JP" dirty="0" smtClean="0"/>
          </a:p>
          <a:p>
            <a:r>
              <a:rPr lang="ja-JP" altLang="en-US" dirty="0" smtClean="0"/>
              <a:t>岩瀬 拓哉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784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正規分布（多次元）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875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ja-JP" altLang="en-US" dirty="0" smtClean="0"/>
                  <a:t>確率変数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の時，各々が独立に標準正規分布に従うとする．今，</a:t>
                </a:r>
                <a:r>
                  <a:rPr kumimoji="1" lang="en-US" altLang="ja-JP" dirty="0" smtClean="0"/>
                  <a:t>N</a:t>
                </a:r>
                <a:r>
                  <a:rPr lang="ja-JP" altLang="en-US" dirty="0" smtClean="0"/>
                  <a:t>個の確率変数成分を持つベクトル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ja-JP" altLang="en-US" dirty="0" smtClean="0"/>
                  <a:t>は以下のように表される．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</a:t>
                </a:r>
                <a:r>
                  <a:rPr lang="ja-JP" altLang="en-US" dirty="0"/>
                  <a:t>時</a:t>
                </a:r>
                <a:r>
                  <a:rPr lang="ja-JP" altLang="en-US" dirty="0" smtClean="0"/>
                  <a:t>の確率分布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は</a:t>
                </a:r>
                <a:r>
                  <a:rPr kumimoji="1" lang="en-US" altLang="ja-JP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ja-JP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e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altLang="ja-JP" i="1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 smtClean="0"/>
                  <a:t>	…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①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8757" cy="4351338"/>
              </a:xfrm>
              <a:blipFill>
                <a:blip r:embed="rId2"/>
                <a:stretch>
                  <a:fillRect l="-1135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角丸四角形吹き出し 3"/>
          <p:cNvSpPr/>
          <p:nvPr/>
        </p:nvSpPr>
        <p:spPr>
          <a:xfrm>
            <a:off x="8528957" y="3233057"/>
            <a:ext cx="2824843" cy="587829"/>
          </a:xfrm>
          <a:prstGeom prst="wedgeRoundRectCallout">
            <a:avLst>
              <a:gd name="adj1" fmla="val -35286"/>
              <a:gd name="adj2" fmla="val 819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確率密度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関数の</a:t>
            </a:r>
            <a:r>
              <a:rPr lang="ja-JP" altLang="en-US" sz="2400" b="1" dirty="0">
                <a:solidFill>
                  <a:srgbClr val="FF0000"/>
                </a:solidFill>
              </a:rPr>
              <a:t>積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10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4770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34"/>
            <a:ext cx="3717471" cy="157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ベクトルと行列を用いた表記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kumimoji="1" lang="ja-JP" altLang="en-US" dirty="0" smtClean="0"/>
                  <a:t>確率変数ベクトル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kumimoji="1" lang="ja-JP" altLang="en-US" dirty="0" smtClean="0"/>
                  <a:t>平均</a:t>
                </a:r>
                <a:r>
                  <a:rPr kumimoji="1"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この時，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ja-JP" altLang="en-US" dirty="0" err="1" smtClean="0"/>
                  <a:t>の共</a:t>
                </a:r>
                <a:r>
                  <a:rPr kumimoji="1" lang="ja-JP" altLang="en-US" dirty="0" smtClean="0"/>
                  <a:t>分散は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kumimoji="1" lang="ja-JP" altLang="en-US" b="0" dirty="0" smtClean="0"/>
                  <a:t>分散の組み合</a:t>
                </a:r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わせ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ja-JP" altLang="en-US" dirty="0" smtClean="0"/>
                  <a:t>の行列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kumimoji="1" lang="ja-JP" altLang="en-US" dirty="0" smtClean="0"/>
                  <a:t>とおくと，以下のように表せる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正規分布（多次元）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55671" y="5225143"/>
            <a:ext cx="3331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N=3</a:t>
            </a:r>
            <a:r>
              <a:rPr kumimoji="1" lang="ja-JP" altLang="en-US" sz="2000" dirty="0" smtClean="0"/>
              <a:t>のとき</a:t>
            </a:r>
            <a:endParaRPr kumimoji="1"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38200" y="5967528"/>
                <a:ext cx="103632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b="0" dirty="0" smtClean="0"/>
                  <a:t>ベクトル</a:t>
                </a:r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表記で表すと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，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kumimoji="1" lang="en-US" altLang="ja-JP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ja-JP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sz="28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kumimoji="1" lang="en-US" altLang="ja-JP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kumimoji="1" lang="en-US" altLang="ja-JP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sz="28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kumimoji="1" lang="en-US" altLang="ja-JP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ja-JP" sz="2800" dirty="0" smtClean="0"/>
                  <a:t>	…</a:t>
                </a:r>
                <a:r>
                  <a:rPr kumimoji="1" lang="ja-JP" altLang="en-US" sz="2800" dirty="0" smtClean="0">
                    <a:solidFill>
                      <a:srgbClr val="FF0000"/>
                    </a:solidFill>
                  </a:rPr>
                  <a:t>②</a:t>
                </a:r>
                <a:endParaRPr kumimoji="1" lang="ja-JP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67528"/>
                <a:ext cx="10363200" cy="578685"/>
              </a:xfrm>
              <a:prstGeom prst="rect">
                <a:avLst/>
              </a:prstGeom>
              <a:blipFill>
                <a:blip r:embed="rId5"/>
                <a:stretch>
                  <a:fillRect l="-1235" t="-9474" b="-22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11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016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dirty="0"/>
                  <a:t>確率密度関数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ja-JP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</m:d>
                          </m:e>
                        </m:rad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ja-JP" alt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ja-JP" alt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例</a:t>
                </a:r>
                <a:r>
                  <a:rPr lang="en-US" altLang="ja-JP" dirty="0" smtClean="0"/>
                  <a:t>3) N=1</a:t>
                </a:r>
                <a:r>
                  <a:rPr lang="ja-JP" altLang="en-US" dirty="0" smtClean="0"/>
                  <a:t>のとき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rgbClr val="FF0000"/>
                    </a:solidFill>
                  </a:rPr>
                  <a:t>①</a:t>
                </a:r>
                <a:r>
                  <a:rPr lang="ja-JP" altLang="en-US" dirty="0">
                    <a:solidFill>
                      <a:srgbClr val="FF0000"/>
                    </a:solidFill>
                  </a:rPr>
                  <a:t>②</a:t>
                </a:r>
                <a:r>
                  <a:rPr lang="ja-JP" altLang="en-US" dirty="0"/>
                  <a:t>より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3"/>
                <a:stretch>
                  <a:fillRect l="-1217" t="-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344385" y="3657601"/>
                <a:ext cx="7021286" cy="2658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ja-JP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80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ja-JP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ja-JP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ja-JP" altLang="en-US" sz="28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8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ja-JP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85" y="3657601"/>
                <a:ext cx="7021286" cy="2658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206343" y="4986875"/>
                <a:ext cx="4653642" cy="510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この時，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</m:d>
                    <m:r>
                      <a:rPr lang="en-US" altLang="ja-JP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>
                        <m: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kumimoji="1" lang="en-US" altLang="ja-JP" sz="2400" b="1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は逆行列</a:t>
                </a:r>
                <a:endParaRPr kumimoji="1" lang="ja-JP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43" y="4986875"/>
                <a:ext cx="4653642" cy="510268"/>
              </a:xfrm>
              <a:prstGeom prst="rect">
                <a:avLst/>
              </a:prstGeom>
              <a:blipFill>
                <a:blip r:embed="rId5"/>
                <a:stretch>
                  <a:fillRect l="-1828" t="-8140" b="-1744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正規分布（多次元）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17814" y="2261093"/>
            <a:ext cx="221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多次元正規分布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12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4902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838200" y="1580693"/>
            <a:ext cx="10515600" cy="856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式</a:t>
            </a:r>
            <a:r>
              <a:rPr lang="en-US" altLang="ja-JP" dirty="0" smtClean="0"/>
              <a:t>(1.3)</a:t>
            </a:r>
            <a:r>
              <a:rPr lang="ja-JP" altLang="en-US" dirty="0" err="1" smtClean="0"/>
              <a:t>のような</a:t>
            </a:r>
            <a:r>
              <a:rPr lang="ja-JP" altLang="en-US" dirty="0" smtClean="0"/>
              <a:t>異常標本を含まない（あるいは少数含む）という前提で，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次の確率密度関数に従うと仮定する．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" y="2582694"/>
            <a:ext cx="10425202" cy="1058574"/>
          </a:xfrm>
          <a:prstGeom prst="rect">
            <a:avLst/>
          </a:prstGeom>
        </p:spPr>
      </p:pic>
      <p:sp>
        <p:nvSpPr>
          <p:cNvPr id="6" name="線吹き出し 2 (枠付き) 5"/>
          <p:cNvSpPr/>
          <p:nvPr/>
        </p:nvSpPr>
        <p:spPr>
          <a:xfrm>
            <a:off x="2416628" y="3786751"/>
            <a:ext cx="767443" cy="5388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3560"/>
              <a:gd name="adj6" fmla="val -21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平均</a:t>
            </a:r>
            <a:endParaRPr kumimoji="1" lang="ja-JP" altLang="en-US" b="1" dirty="0"/>
          </a:p>
        </p:txBody>
      </p:sp>
      <p:sp>
        <p:nvSpPr>
          <p:cNvPr id="7" name="線吹き出し 2 (枠付き) 6"/>
          <p:cNvSpPr/>
          <p:nvPr/>
        </p:nvSpPr>
        <p:spPr>
          <a:xfrm>
            <a:off x="3434443" y="3786751"/>
            <a:ext cx="1328056" cy="538843"/>
          </a:xfrm>
          <a:prstGeom prst="borderCallout2">
            <a:avLst>
              <a:gd name="adj1" fmla="val -5493"/>
              <a:gd name="adj2" fmla="val -956"/>
              <a:gd name="adj3" fmla="val -29735"/>
              <a:gd name="adj4" fmla="val -4938"/>
              <a:gd name="adj5" fmla="val -102651"/>
              <a:gd name="adj6" fmla="val -56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共</a:t>
            </a:r>
            <a:r>
              <a:rPr lang="ja-JP" altLang="en-US" b="1" dirty="0" smtClean="0"/>
              <a:t>分散</a:t>
            </a:r>
            <a:r>
              <a:rPr lang="ja-JP" altLang="en-US" b="1" dirty="0"/>
              <a:t>行列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12871" y="3825339"/>
            <a:ext cx="717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この関数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多次元標準正規分布</a:t>
            </a:r>
            <a:r>
              <a:rPr lang="ja-JP" altLang="en-US" sz="2400" dirty="0" smtClean="0"/>
              <a:t>と</a:t>
            </a:r>
            <a:r>
              <a:rPr lang="ja-JP" altLang="en-US" sz="2400" dirty="0"/>
              <a:t>いう</a:t>
            </a:r>
            <a:r>
              <a:rPr lang="ja-JP" altLang="en-US" sz="2400" dirty="0" smtClean="0"/>
              <a:t>．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2.1	</a:t>
            </a:r>
            <a:r>
              <a:rPr kumimoji="1" lang="ja-JP" altLang="en-US" dirty="0" smtClean="0"/>
              <a:t>多変量正規分布の最尤推定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38200" y="4506176"/>
            <a:ext cx="607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u="sng" dirty="0"/>
              <a:t>STEP1: </a:t>
            </a:r>
            <a:r>
              <a:rPr lang="ja-JP" altLang="en-US" sz="2800" b="1" u="sng" dirty="0"/>
              <a:t>尤度関数の</a:t>
            </a:r>
            <a:r>
              <a:rPr lang="ja-JP" altLang="en-US" sz="2800" b="1" u="sng" dirty="0" smtClean="0"/>
              <a:t>計算</a:t>
            </a:r>
            <a:endParaRPr lang="en-US" altLang="ja-JP" sz="2800" b="1" u="sng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" y="5620760"/>
            <a:ext cx="9103501" cy="985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734785" y="5011590"/>
                <a:ext cx="105993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ja-JP" altLang="en-US" sz="2800" dirty="0" err="1" smtClean="0"/>
                  <a:t>の対数尤</a:t>
                </a:r>
                <a:r>
                  <a:rPr kumimoji="1" lang="ja-JP" altLang="en-US" sz="2800" dirty="0" smtClean="0"/>
                  <a:t>度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ja-JP" alt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ja-JP" altLang="en-US" sz="2800" dirty="0" smtClean="0"/>
                  <a:t>は次のようになる </a:t>
                </a:r>
                <a:r>
                  <a:rPr kumimoji="1" lang="en-US" altLang="ja-JP" sz="2800" dirty="0" smtClean="0"/>
                  <a:t>(= </a:t>
                </a:r>
                <a:r>
                  <a:rPr kumimoji="1" lang="ja-JP" altLang="en-US" sz="2800" dirty="0" smtClean="0"/>
                  <a:t>標準正規分布の積</a:t>
                </a:r>
                <a:r>
                  <a:rPr kumimoji="1" lang="en-US" altLang="ja-JP" sz="2800" dirty="0" smtClean="0"/>
                  <a:t>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" y="5011590"/>
                <a:ext cx="10599373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13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072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10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1710"/>
                <a:ext cx="10515600" cy="51630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en-US" altLang="ja-JP" b="1" u="sng" dirty="0" smtClean="0"/>
                  <a:t>STEP2: </a:t>
                </a:r>
                <a:r>
                  <a:rPr kumimoji="1" lang="ja-JP" altLang="en-US" b="1" u="sng" dirty="0" smtClean="0"/>
                  <a:t>尤度関数を最大化する</a:t>
                </a:r>
                <a14:m>
                  <m:oMath xmlns:m="http://schemas.openxmlformats.org/officeDocument/2006/math">
                    <m:r>
                      <a:rPr lang="ja-JP" altLang="en-US" b="1" i="1" u="sng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ja-JP" b="1" i="1" u="sng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kumimoji="1" lang="ja-JP" altLang="en-US" b="1" u="sng" dirty="0" smtClean="0"/>
                  <a:t>を求める</a:t>
                </a:r>
                <a:endParaRPr kumimoji="1" lang="en-US" altLang="ja-JP" b="1" u="sng" dirty="0" smtClean="0"/>
              </a:p>
              <a:p>
                <a:pPr marL="0" indent="0">
                  <a:buNone/>
                </a:pPr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対数尤度関数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ja-JP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ja-JP" alt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ja-JP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e>
                        <m:r>
                          <a:rPr kumimoji="1" lang="en-US" altLang="ja-JP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ja-JP" alt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ja-JP" altLang="en-US" dirty="0" err="1" smtClean="0">
                    <a:solidFill>
                      <a:schemeClr val="accent2"/>
                    </a:solidFill>
                  </a:rPr>
                  <a:t>で偏</a:t>
                </a:r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微分</a:t>
                </a:r>
                <a:endParaRPr kumimoji="1" lang="en-US" altLang="ja-JP" dirty="0" smtClean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𝑙𝑜𝑔𝐿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e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32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/>
                  <a:t>	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…(2.3)</a:t>
                </a:r>
                <a:b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en-US" altLang="ja-JP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chemeClr val="accent2"/>
                    </a:solidFill>
                  </a:rPr>
                  <a:t>対数尤度</a:t>
                </a:r>
                <a:r>
                  <a:rPr lang="ja-JP" altLang="en-US" dirty="0">
                    <a:solidFill>
                      <a:schemeClr val="accent2"/>
                    </a:solidFill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ja-JP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e>
                        <m:r>
                          <a:rPr lang="en-US" altLang="ja-JP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ja-JP" altLang="en-US" dirty="0">
                    <a:solidFill>
                      <a:schemeClr val="accent2"/>
                    </a:solidFill>
                  </a:rPr>
                  <a:t>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altLang="ja-JP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dirty="0" err="1">
                    <a:solidFill>
                      <a:schemeClr val="accent2"/>
                    </a:solidFill>
                  </a:rPr>
                  <a:t>で偏</a:t>
                </a:r>
                <a:r>
                  <a:rPr lang="ja-JP" altLang="en-US" dirty="0">
                    <a:solidFill>
                      <a:schemeClr val="accent2"/>
                    </a:solidFill>
                  </a:rPr>
                  <a:t>微分</a:t>
                </a:r>
                <a:endParaRPr lang="en-US" altLang="ja-JP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ja-JP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ja-JP" alt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dirty="0"/>
                  <a:t>	</a:t>
                </a:r>
                <a:r>
                  <a:rPr lang="en-US" altLang="ja-JP" dirty="0" smtClean="0"/>
                  <a:t>	</a:t>
                </a:r>
                <a:r>
                  <a:rPr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</a:t>
                </a:r>
                <a:r>
                  <a:rPr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2.4</a:t>
                </a:r>
                <a:r>
                  <a:rPr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ja-JP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コンテンツ プレースホルダー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1710"/>
                <a:ext cx="10515600" cy="5163003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2.1	</a:t>
            </a:r>
            <a:r>
              <a:rPr kumimoji="1" lang="ja-JP" altLang="en-US" dirty="0" smtClean="0"/>
              <a:t>多変量正規分布の最尤推定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21928" y="2857273"/>
            <a:ext cx="547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←この</a:t>
            </a:r>
            <a:r>
              <a:rPr lang="ja-JP" altLang="en-US" sz="2400" dirty="0"/>
              <a:t>式</a:t>
            </a:r>
            <a:r>
              <a:rPr lang="ja-JP" altLang="en-US" sz="2400" dirty="0" smtClean="0"/>
              <a:t>が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となるとき，</a:t>
            </a:r>
            <a:r>
              <a:rPr lang="ja-JP" altLang="en-US" sz="2400" dirty="0"/>
              <a:t>尤度関数が</a:t>
            </a:r>
            <a:r>
              <a:rPr lang="ja-JP" altLang="en-US" sz="2400" dirty="0" smtClean="0"/>
              <a:t>最大</a:t>
            </a:r>
            <a:endParaRPr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14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9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831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b="1" dirty="0" smtClean="0">
                    <a:solidFill>
                      <a:schemeClr val="tx1"/>
                    </a:solidFill>
                  </a:rPr>
                  <a:t>マハラノビス距離とは</a:t>
                </a:r>
                <a:r>
                  <a:rPr kumimoji="1" lang="en-US" altLang="ja-JP" b="1" dirty="0" smtClean="0">
                    <a:solidFill>
                      <a:schemeClr val="tx1"/>
                    </a:solidFill>
                  </a:rPr>
                  <a:t>…</a:t>
                </a:r>
              </a:p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chemeClr val="tx1"/>
                    </a:solidFill>
                  </a:rPr>
                  <a:t>データの平均から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ユークリッド距離</a:t>
                </a:r>
                <a:r>
                  <a:rPr lang="ja-JP" altLang="en-US" dirty="0" smtClean="0">
                    <a:solidFill>
                      <a:schemeClr val="tx1"/>
                    </a:solidFill>
                  </a:rPr>
                  <a:t>どのくらい離れているかを表したもの</a:t>
                </a:r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chemeClr val="tx1"/>
                    </a:solidFill>
                  </a:rPr>
                  <a:t>マハラノビス距離</a:t>
                </a:r>
                <a:r>
                  <a:rPr lang="en-US" altLang="ja-JP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ja-JP" alt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ja-JP" alt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chemeClr val="tx1"/>
                    </a:solidFill>
                  </a:rPr>
                  <a:t>例</a:t>
                </a:r>
                <a:r>
                  <a:rPr lang="en-US" altLang="ja-JP" dirty="0" smtClean="0">
                    <a:solidFill>
                      <a:schemeClr val="tx1"/>
                    </a:solidFill>
                  </a:rPr>
                  <a:t>4) 1</a:t>
                </a:r>
                <a:r>
                  <a:rPr lang="ja-JP" altLang="en-US" dirty="0" smtClean="0">
                    <a:solidFill>
                      <a:schemeClr val="tx1"/>
                    </a:solidFill>
                  </a:rPr>
                  <a:t>次元データの場合（２次元の場合は付録）</a:t>
                </a:r>
                <a:endParaRPr lang="en-US" altLang="ja-JP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ja-JP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8311" cy="4351338"/>
              </a:xfrm>
              <a:blipFill>
                <a:blip r:embed="rId3"/>
                <a:stretch>
                  <a:fillRect l="-1699" t="-2521" r="-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2.2 </a:t>
                </a:r>
                <a:r>
                  <a:rPr kumimoji="1" lang="ja-JP" altLang="en-US" dirty="0" smtClean="0"/>
                  <a:t>マハラノビス距離とホテリングの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i="1">
                        <a:latin typeface="Cambria Math" panose="02040503050406030204" pitchFamily="18" charset="0"/>
                      </a:rPr>
                      <m:t>法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73" y="1825625"/>
            <a:ext cx="2986677" cy="304732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376511" y="4872945"/>
            <a:ext cx="347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B050"/>
                </a:solidFill>
              </a:rPr>
              <a:t>緑の点</a:t>
            </a:r>
            <a:r>
              <a:rPr lang="ja-JP" altLang="en-US" sz="2400" dirty="0"/>
              <a:t>の方が</a:t>
            </a:r>
            <a:r>
              <a:rPr lang="ja-JP" altLang="en-US" sz="2400" dirty="0">
                <a:solidFill>
                  <a:srgbClr val="FF0000"/>
                </a:solidFill>
              </a:rPr>
              <a:t>赤い点群</a:t>
            </a:r>
            <a:r>
              <a:rPr lang="ja-JP" altLang="en-US" sz="2400" dirty="0"/>
              <a:t>よりも離れて</a:t>
            </a:r>
            <a:r>
              <a:rPr lang="ja-JP" altLang="en-US" sz="2400" dirty="0" smtClean="0"/>
              <a:t>いる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866411" y="4605756"/>
                <a:ext cx="7754031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ja-JP" altLang="en-US" sz="2800" i="1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1" y="4605756"/>
                <a:ext cx="7754031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15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5853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5) 2</a:t>
            </a:r>
            <a:r>
              <a:rPr kumimoji="1" lang="ja-JP" altLang="en-US" dirty="0" smtClean="0"/>
              <a:t>次元正規分布の場合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2.2 </a:t>
                </a:r>
                <a:r>
                  <a:rPr kumimoji="1" lang="ja-JP" altLang="en-US" dirty="0" smtClean="0"/>
                  <a:t>マハラノビス距離とホテリングの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i="1">
                        <a:latin typeface="Cambria Math" panose="02040503050406030204" pitchFamily="18" charset="0"/>
                      </a:rPr>
                      <m:t>法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035" y="2319338"/>
            <a:ext cx="3876675" cy="38004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71" y="2319338"/>
            <a:ext cx="4752975" cy="385762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289957" y="6176963"/>
            <a:ext cx="38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Fig 2.2(a) </a:t>
            </a:r>
            <a:r>
              <a:rPr kumimoji="1" lang="ja-JP" altLang="en-US" dirty="0" smtClean="0"/>
              <a:t>２次元正規分布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45035" y="6176963"/>
            <a:ext cx="38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Fig 2.2(b) </a:t>
            </a:r>
            <a:r>
              <a:rPr kumimoji="1" lang="ja-JP" altLang="en-US" dirty="0" smtClean="0"/>
              <a:t>マハラノビス距離の分布</a:t>
            </a:r>
            <a:endParaRPr kumimoji="1" lang="ja-JP" altLang="en-US" dirty="0"/>
          </a:p>
        </p:txBody>
      </p:sp>
      <p:sp>
        <p:nvSpPr>
          <p:cNvPr id="10" name="楕円 9"/>
          <p:cNvSpPr/>
          <p:nvPr/>
        </p:nvSpPr>
        <p:spPr>
          <a:xfrm rot="19576914">
            <a:off x="1863627" y="4564272"/>
            <a:ext cx="2464710" cy="11143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16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3896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2.2 </a:t>
                </a:r>
                <a:r>
                  <a:rPr kumimoji="1" lang="ja-JP" altLang="en-US" dirty="0" smtClean="0"/>
                  <a:t>マハラノビス距離とホテリングの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i="1">
                        <a:latin typeface="Cambria Math" panose="02040503050406030204" pitchFamily="18" charset="0"/>
                      </a:rPr>
                      <m:t>法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6" y="2424074"/>
            <a:ext cx="6085114" cy="4074120"/>
          </a:xfrm>
          <a:prstGeom prst="rect">
            <a:avLst/>
          </a:prstGeom>
        </p:spPr>
      </p:pic>
      <p:sp>
        <p:nvSpPr>
          <p:cNvPr id="7" name="雲形吹き出し 6"/>
          <p:cNvSpPr/>
          <p:nvPr/>
        </p:nvSpPr>
        <p:spPr>
          <a:xfrm>
            <a:off x="8229600" y="1257301"/>
            <a:ext cx="3752850" cy="1781234"/>
          </a:xfrm>
          <a:prstGeom prst="cloudCallout">
            <a:avLst>
              <a:gd name="adj1" fmla="val -19304"/>
              <a:gd name="adj2" fmla="val 7746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5%</a:t>
            </a:r>
            <a:r>
              <a:rPr kumimoji="1"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未満でしか起こらない</a:t>
            </a:r>
            <a:r>
              <a:rPr lang="ja-JP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稀な数値であるからきっと正常ではないであろう</a:t>
            </a:r>
            <a:endParaRPr kumimoji="1" lang="ja-JP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b="1" dirty="0" smtClean="0"/>
                  <a:t>ホテリング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ja-JP" altLang="en-US" b="1" dirty="0" smtClean="0"/>
                  <a:t>法について</a:t>
                </a:r>
                <a:endParaRPr kumimoji="1" lang="en-US" altLang="ja-JP" b="1" dirty="0" smtClean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式</a:t>
                </a:r>
                <a:r>
                  <a:rPr kumimoji="1" lang="en-US" altLang="ja-JP" dirty="0" smtClean="0"/>
                  <a:t>(1.4)</a:t>
                </a:r>
                <a:r>
                  <a:rPr kumimoji="1" lang="ja-JP" altLang="en-US" dirty="0" smtClean="0"/>
                  <a:t>について，式</a:t>
                </a:r>
                <a:r>
                  <a:rPr kumimoji="1" lang="en-US" altLang="ja-JP" dirty="0" smtClean="0"/>
                  <a:t>(2.1)</a:t>
                </a:r>
                <a:r>
                  <a:rPr kumimoji="1" lang="ja-JP" altLang="en-US" dirty="0" smtClean="0"/>
                  <a:t>を代入して異常度を定義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ja-JP" alt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</m:acc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</a:t>
                </a:r>
                <a:r>
                  <a:rPr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.9)</a:t>
                </a:r>
                <a:endParaRPr lang="en-US" altLang="ja-JP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768929" y="3367258"/>
                <a:ext cx="2619050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29" y="3367258"/>
                <a:ext cx="2619050" cy="1211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角丸四角形吹き出し 3"/>
          <p:cNvSpPr/>
          <p:nvPr/>
        </p:nvSpPr>
        <p:spPr>
          <a:xfrm>
            <a:off x="1932215" y="5110844"/>
            <a:ext cx="3782786" cy="555172"/>
          </a:xfrm>
          <a:prstGeom prst="wedgeRoundRectCallout">
            <a:avLst>
              <a:gd name="adj1" fmla="val -24637"/>
              <a:gd name="adj2" fmla="val -1022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</a:rPr>
              <a:t>マハラノビス距離を２乗しただけ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838200" y="5782553"/>
                <a:ext cx="53231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異常度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ja-JP" altLang="en-US" sz="2400" dirty="0" smtClean="0"/>
                  <a:t>が閾値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ja-JP" sz="2400" dirty="0" smtClean="0"/>
                  <a:t>(</a:t>
                </a:r>
                <a:r>
                  <a:rPr kumimoji="1" lang="ja-JP" altLang="en-US" sz="2400" dirty="0" smtClean="0"/>
                  <a:t>たとえば</a:t>
                </a:r>
                <a:r>
                  <a:rPr kumimoji="1" lang="en-US" altLang="ja-JP" sz="2400" dirty="0" smtClean="0"/>
                  <a:t>0.05)</a:t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を超えたら異常と判定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2553"/>
                <a:ext cx="5323115" cy="830997"/>
              </a:xfrm>
              <a:prstGeom prst="rect">
                <a:avLst/>
              </a:prstGeom>
              <a:blipFill>
                <a:blip r:embed="rId7"/>
                <a:stretch>
                  <a:fillRect l="-1833" t="-6618" b="-154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17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87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59" y="3446917"/>
            <a:ext cx="6623957" cy="199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9386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ja-JP" altLang="en-US" b="1" dirty="0" smtClean="0"/>
                  <a:t>カイ二乗分布</a:t>
                </a:r>
                <a:endParaRPr kumimoji="1" lang="en-US" altLang="ja-JP" b="1" dirty="0" smtClean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特に</a:t>
                </a:r>
                <a:r>
                  <a:rPr kumimoji="1" lang="en-US" altLang="ja-JP" i="1" dirty="0" smtClean="0"/>
                  <a:t>N</a:t>
                </a:r>
                <a:r>
                  <a:rPr kumimoji="1" lang="en-US" altLang="ja-JP" dirty="0" smtClean="0"/>
                  <a:t>(0,1)</a:t>
                </a:r>
                <a:r>
                  <a:rPr kumimoji="1" lang="ja-JP" altLang="en-US" dirty="0" smtClean="0"/>
                  <a:t>の標準正規分布に従う確率</a:t>
                </a:r>
                <a:r>
                  <a:rPr lang="ja-JP" altLang="en-US" dirty="0" smtClean="0"/>
                  <a:t>変数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/>
                  <a:t>を二乗した総和の確率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分布</a:t>
                </a:r>
                <a:r>
                  <a:rPr kumimoji="1" lang="ja-JP" altLang="en-US" dirty="0" smtClean="0"/>
                  <a:t>のこと．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ja-JP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50" dirty="0" smtClean="0"/>
              </a:p>
              <a:p>
                <a:pPr marL="0" indent="0">
                  <a:buNone/>
                </a:pPr>
                <a:r>
                  <a:rPr kumimoji="1" lang="ja-JP" altLang="en-US" dirty="0"/>
                  <a:t>確率密度</a:t>
                </a:r>
                <a:r>
                  <a:rPr kumimoji="1" lang="ja-JP" altLang="en-US" dirty="0" smtClean="0"/>
                  <a:t>関数：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 smtClean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ガンマ関数：</a:t>
                </a:r>
                <a:r>
                  <a:rPr kumimoji="1" lang="en-US" altLang="ja-JP" dirty="0" smtClean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9386" cy="4351338"/>
              </a:xfrm>
              <a:blipFill>
                <a:blip r:embed="rId4"/>
                <a:stretch>
                  <a:fillRect l="-1010" t="-32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2.2 </a:t>
                </a:r>
                <a:r>
                  <a:rPr kumimoji="1" lang="ja-JP" altLang="en-US" dirty="0" smtClean="0"/>
                  <a:t>マハラノビス距離とホテリングの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i="1">
                        <a:latin typeface="Cambria Math" panose="02040503050406030204" pitchFamily="18" charset="0"/>
                      </a:rPr>
                      <m:t>法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18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909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2.3 </a:t>
            </a:r>
            <a:r>
              <a:rPr kumimoji="1" lang="ja-JP" altLang="en-US" dirty="0" smtClean="0"/>
              <a:t>正規分布とカイ２乗分布の関係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384343" y="1755684"/>
            <a:ext cx="11252640" cy="41388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19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06222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6472" y="298444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章のあらすじ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965" y="1952692"/>
            <a:ext cx="6688453" cy="409067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6472" y="1326009"/>
            <a:ext cx="527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異常検知と変化検知でのさまざまな問題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472" y="2175166"/>
            <a:ext cx="6061363" cy="14408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26472" y="3713023"/>
            <a:ext cx="6061363" cy="14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661399" y="1820015"/>
            <a:ext cx="1680034" cy="47785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rgbClr val="00B050"/>
                </a:solidFill>
              </a:rPr>
              <a:t>外れ値検知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661399" y="3400187"/>
            <a:ext cx="1680034" cy="47785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</a:rPr>
              <a:t>変化</a:t>
            </a:r>
            <a:r>
              <a:rPr lang="en-US" altLang="ja-JP" b="1" dirty="0" smtClean="0">
                <a:solidFill>
                  <a:srgbClr val="FF0000"/>
                </a:solidFill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</a:rPr>
              <a:t>点</a:t>
            </a:r>
            <a:r>
              <a:rPr lang="en-US" altLang="ja-JP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検知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48968" y="4227484"/>
            <a:ext cx="4100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これらの問題を解くためには外れ値や変化の度合いに対し，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確率分布</a:t>
            </a:r>
            <a:r>
              <a:rPr kumimoji="1" lang="ja-JP" altLang="en-US" sz="2800" dirty="0" smtClean="0"/>
              <a:t>を用いて定式化する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42542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51214"/>
            <a:ext cx="10515600" cy="5004174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b="1" dirty="0" smtClean="0"/>
              <a:t>定理</a:t>
            </a:r>
            <a:r>
              <a:rPr lang="en-US" altLang="ja-JP" b="1" dirty="0" smtClean="0"/>
              <a:t>2.2</a:t>
            </a:r>
            <a:r>
              <a:rPr lang="ja-JP" altLang="en-US" b="1" dirty="0" smtClean="0"/>
              <a:t>の証明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en-US" altLang="ja-JP" sz="1000" dirty="0" smtClean="0"/>
          </a:p>
          <a:p>
            <a:pPr marL="0" indent="0">
              <a:buNone/>
            </a:pPr>
            <a:endParaRPr kumimoji="1" lang="en-US" altLang="ja-JP" sz="1800" dirty="0" smtClean="0"/>
          </a:p>
          <a:p>
            <a:pPr marL="0" indent="0">
              <a:buNone/>
            </a:pPr>
            <a:r>
              <a:rPr kumimoji="1" lang="ja-JP" altLang="en-US" dirty="0" smtClean="0"/>
              <a:t>確率密度関数：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2.3 </a:t>
            </a:r>
            <a:r>
              <a:rPr kumimoji="1" lang="ja-JP" altLang="en-US" dirty="0" smtClean="0"/>
              <a:t>正規分布とカイ２乗分布の関係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848390" y="3105495"/>
            <a:ext cx="10082105" cy="125562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99044"/>
            <a:ext cx="8260910" cy="1177213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20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9638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6385"/>
                <a:ext cx="10515600" cy="480808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rad>
                    <m:r>
                      <a:rPr lang="ja-JP" altLang="en-US" i="1">
                        <a:latin typeface="Cambria Math" panose="02040503050406030204" pitchFamily="18" charset="0"/>
                      </a:rPr>
                      <m:t>より</m:t>
                    </m:r>
                  </m:oMath>
                </a14:m>
                <a:r>
                  <a:rPr kumimoji="1" lang="en-US" altLang="ja-JP" dirty="0" smtClean="0"/>
                  <a:t>r</a:t>
                </a:r>
                <a:r>
                  <a:rPr kumimoji="1" lang="ja-JP" altLang="en-US" dirty="0" smtClean="0"/>
                  <a:t>から</a:t>
                </a:r>
                <a:r>
                  <a:rPr kumimoji="1" lang="en-US" altLang="ja-JP" dirty="0" smtClean="0"/>
                  <a:t>v</a:t>
                </a:r>
                <a:r>
                  <a:rPr kumimoji="1" lang="ja-JP" altLang="en-US" dirty="0" smtClean="0"/>
                  <a:t>に積分変数を変換すると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6385"/>
                <a:ext cx="10515600" cy="480808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2.3 </a:t>
            </a:r>
            <a:r>
              <a:rPr kumimoji="1" lang="ja-JP" altLang="en-US" dirty="0" smtClean="0"/>
              <a:t>正規分布とカイ２乗分布の関係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2860"/>
            <a:ext cx="9424015" cy="8891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99855"/>
            <a:ext cx="10390982" cy="115853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627332"/>
            <a:ext cx="7162802" cy="10803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8" y="5663099"/>
            <a:ext cx="7623752" cy="982629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21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7515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デルタ関数の定義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95322"/>
            <a:ext cx="4584985" cy="12879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31" y="2530248"/>
            <a:ext cx="4346796" cy="1252991"/>
          </a:xfrm>
          <a:prstGeom prst="rect">
            <a:avLst/>
          </a:prstGeom>
        </p:spPr>
      </p:pic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683100"/>
              </p:ext>
            </p:extLst>
          </p:nvPr>
        </p:nvGraphicFramePr>
        <p:xfrm>
          <a:off x="838200" y="4156981"/>
          <a:ext cx="4374743" cy="100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ビットマップ イメージ" r:id="rId6" imgW="2867040" imgH="657360" progId="Paint.Picture">
                  <p:embed/>
                </p:oleObj>
              </mc:Choice>
              <mc:Fallback>
                <p:oleObj name="ビットマップ イメージ" r:id="rId6" imgW="2867040" imgH="657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4156981"/>
                        <a:ext cx="4374743" cy="100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2.4</a:t>
            </a:r>
            <a:r>
              <a:rPr kumimoji="1" lang="ja-JP" altLang="en-US" dirty="0" smtClean="0"/>
              <a:t>デルタ関数と確率分布の変換公式</a:t>
            </a:r>
            <a:endParaRPr kumimoji="1" lang="ja-JP" altLang="en-US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22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0721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デルタ関数</a:t>
            </a:r>
            <a:r>
              <a:rPr lang="ja-JP" altLang="en-US" dirty="0" smtClean="0"/>
              <a:t>：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sz="1050" dirty="0" smtClean="0"/>
          </a:p>
          <a:p>
            <a:pPr marL="0" indent="0">
              <a:buNone/>
            </a:pPr>
            <a:r>
              <a:rPr lang="ja-JP" altLang="en-US" dirty="0" smtClean="0"/>
              <a:t>デルタ関数の積：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6123"/>
            <a:ext cx="9224819" cy="2185777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2.4</a:t>
            </a:r>
            <a:r>
              <a:rPr kumimoji="1" lang="ja-JP" altLang="en-US" dirty="0" smtClean="0"/>
              <a:t>デルタ関数と確率分布の変換公式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0" y="2463556"/>
            <a:ext cx="9447751" cy="8897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23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692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9600" dirty="0" smtClean="0"/>
              <a:t>付　録</a:t>
            </a:r>
            <a:endParaRPr kumimoji="1" lang="ja-JP" altLang="en-US" sz="9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24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09175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確率密度関数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4204"/>
                <a:ext cx="5257800" cy="36771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dirty="0" smtClean="0">
                    <a:solidFill>
                      <a:schemeClr val="tx1"/>
                    </a:solidFill>
                  </a:rPr>
                  <a:t>確率変数</a:t>
                </a:r>
                <a:r>
                  <a:rPr kumimoji="1" lang="en-US" altLang="ja-JP" i="1" dirty="0" smtClean="0">
                    <a:solidFill>
                      <a:schemeClr val="tx1"/>
                    </a:solidFill>
                  </a:rPr>
                  <a:t>X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が</a:t>
                </a:r>
                <a:r>
                  <a:rPr kumimoji="1" lang="ja-JP" altLang="en-US" dirty="0" smtClean="0">
                    <a:solidFill>
                      <a:schemeClr val="tx1"/>
                    </a:solidFill>
                  </a:rPr>
                  <a:t>区画「</a:t>
                </a:r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a</a:t>
                </a:r>
                <a:r>
                  <a:rPr lang="ja-JP" altLang="en-US" dirty="0" smtClean="0">
                    <a:solidFill>
                      <a:schemeClr val="tx1"/>
                    </a:solidFill>
                  </a:rPr>
                  <a:t>以上</a:t>
                </a:r>
                <a:r>
                  <a:rPr lang="en-US" altLang="ja-JP" dirty="0" smtClean="0">
                    <a:solidFill>
                      <a:schemeClr val="tx1"/>
                    </a:solidFill>
                  </a:rPr>
                  <a:t>b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以下</a:t>
                </a:r>
                <a:r>
                  <a:rPr kumimoji="1" lang="ja-JP" altLang="en-US" dirty="0" smtClean="0">
                    <a:solidFill>
                      <a:schemeClr val="tx1"/>
                    </a:solidFill>
                  </a:rPr>
                  <a:t>」の値を取る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solidFill>
                      <a:schemeClr val="tx1"/>
                    </a:solidFill>
                  </a:rPr>
                  <a:t>に対し，積分で表される関数</a:t>
                </a:r>
                <a:endParaRPr kumimoji="1" lang="en-US" altLang="ja-JP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4204"/>
                <a:ext cx="5257800" cy="3677198"/>
              </a:xfrm>
              <a:blipFill>
                <a:blip r:embed="rId2"/>
                <a:stretch>
                  <a:fillRect l="-2436" t="-2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8641"/>
            <a:ext cx="5932714" cy="565418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25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70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共分散行列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平均値からの偏差の積の平均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02" y="2672556"/>
            <a:ext cx="5813193" cy="2911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514190" y="3144379"/>
                <a:ext cx="4561114" cy="1968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kumimoji="1" lang="en-US" altLang="ja-JP" sz="2400" dirty="0" smtClean="0"/>
                  <a:t>	: </a:t>
                </a:r>
                <a:r>
                  <a:rPr kumimoji="1" lang="ja-JP" altLang="en-US" sz="2400" dirty="0" smtClean="0"/>
                  <a:t>共分散</a:t>
                </a:r>
                <a:endParaRPr kumimoji="1" lang="en-US" altLang="ja-JP" sz="2400" dirty="0" smtClean="0"/>
              </a:p>
              <a:p>
                <a:r>
                  <a:rPr lang="en-US" altLang="ja-JP" sz="2400" dirty="0" smtClean="0"/>
                  <a:t>n	: </a:t>
                </a:r>
                <a:r>
                  <a:rPr lang="ja-JP" altLang="en-US" sz="2400" dirty="0" smtClean="0"/>
                  <a:t>データ数</a:t>
                </a:r>
                <a:endParaRPr lang="en-US" altLang="ja-JP" sz="2400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ja-JP" sz="2400" dirty="0" smtClean="0"/>
                  <a:t>	: </a:t>
                </a:r>
                <a:r>
                  <a:rPr kumimoji="1" lang="en-US" altLang="ja-JP" sz="2400" dirty="0" err="1" smtClean="0"/>
                  <a:t>i</a:t>
                </a:r>
                <a:r>
                  <a:rPr kumimoji="1" lang="ja-JP" altLang="en-US" sz="2400" dirty="0" smtClean="0"/>
                  <a:t>番目の値</a:t>
                </a:r>
                <a:endParaRPr kumimoji="1" lang="en-US" altLang="ja-JP" sz="24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ja-JP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sz="2400" dirty="0" smtClean="0"/>
                  <a:t>	: x</a:t>
                </a:r>
                <a:r>
                  <a:rPr kumimoji="1" lang="ja-JP" altLang="en-US" sz="2400" dirty="0" smtClean="0"/>
                  <a:t>の平均</a:t>
                </a:r>
                <a:endParaRPr kumimoji="1" lang="en-US" altLang="ja-JP" sz="24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ja-JP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sz="2400" dirty="0"/>
                  <a:t>	: </a:t>
                </a:r>
                <a:r>
                  <a:rPr lang="en-US" altLang="ja-JP" sz="2400" dirty="0" smtClean="0"/>
                  <a:t>y</a:t>
                </a:r>
                <a:r>
                  <a:rPr lang="ja-JP" altLang="en-US" sz="2400" dirty="0" smtClean="0"/>
                  <a:t>の平均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90" y="3144379"/>
                <a:ext cx="4561114" cy="1968168"/>
              </a:xfrm>
              <a:prstGeom prst="rect">
                <a:avLst/>
              </a:prstGeom>
              <a:blipFill>
                <a:blip r:embed="rId3"/>
                <a:stretch>
                  <a:fillRect l="-2139" t="-3096" b="-65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26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3113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マハラビノス距離（２次元データの場合）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0097"/>
            <a:ext cx="5350329" cy="521278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27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059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カイ２乗分布のグラフと異常検知</a:t>
            </a:r>
            <a:r>
              <a:rPr kumimoji="1"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642" y="1312581"/>
            <a:ext cx="6213023" cy="5377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0" y="2174847"/>
            <a:ext cx="5589872" cy="3652892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28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17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1) </a:t>
            </a:r>
            <a:r>
              <a:rPr kumimoji="1" lang="ja-JP" altLang="en-US" dirty="0" smtClean="0"/>
              <a:t>さいころを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回投げる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526472" y="298444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章のあらすじ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6472" y="1326009"/>
            <a:ext cx="527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確率変数と確率分布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65" y="1470210"/>
            <a:ext cx="995289" cy="1038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38200" y="2331156"/>
                <a:ext cx="6860458" cy="215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/>
                  <a:t>それぞれの目が出る確率は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ja-JP" sz="3600" dirty="0" smtClean="0">
                  <a:solidFill>
                    <a:srgbClr val="FF0000"/>
                  </a:solidFill>
                </a:endParaRPr>
              </a:p>
              <a:p>
                <a:pPr/>
                <a:r>
                  <a:rPr lang="ja-JP" altLang="en-US" sz="2800" dirty="0" smtClean="0"/>
                  <a:t>さいころの出る目（</a:t>
                </a:r>
                <a:r>
                  <a:rPr lang="en-US" altLang="ja-JP" sz="2800" dirty="0" smtClean="0">
                    <a:solidFill>
                      <a:srgbClr val="FF0000"/>
                    </a:solidFill>
                  </a:rPr>
                  <a:t>=</a:t>
                </a:r>
                <a:r>
                  <a:rPr lang="ja-JP" altLang="en-US" sz="2800" dirty="0" smtClean="0">
                    <a:solidFill>
                      <a:srgbClr val="FF0000"/>
                    </a:solidFill>
                  </a:rPr>
                  <a:t>確率変数</a:t>
                </a:r>
                <a:r>
                  <a:rPr lang="ja-JP" altLang="en-US" sz="2800" dirty="0" smtClean="0"/>
                  <a:t>）を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sz="2800" dirty="0" smtClean="0"/>
                  <a:t>とおくと，</a:t>
                </a:r>
                <a:r>
                  <a:rPr kumimoji="1" lang="en-US" altLang="ja-JP" sz="2800" dirty="0" smtClean="0"/>
                  <a:t/>
                </a:r>
                <a:br>
                  <a:rPr kumimoji="1" lang="en-US" altLang="ja-JP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=1,2,3,..,6</m:t>
                          </m:r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1156"/>
                <a:ext cx="6860458" cy="2152833"/>
              </a:xfrm>
              <a:prstGeom prst="rect">
                <a:avLst/>
              </a:prstGeom>
              <a:blipFill>
                <a:blip r:embed="rId4"/>
                <a:stretch>
                  <a:fillRect l="-18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5501"/>
                  </p:ext>
                </p:extLst>
              </p:nvPr>
            </p:nvGraphicFramePr>
            <p:xfrm>
              <a:off x="1720271" y="4521940"/>
              <a:ext cx="8128001" cy="16929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60708711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996991667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35590476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51981925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23658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490148118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51562314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さいころの目が出る確率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217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出る目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1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2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3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4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5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6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934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確率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434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5501"/>
                  </p:ext>
                </p:extLst>
              </p:nvPr>
            </p:nvGraphicFramePr>
            <p:xfrm>
              <a:off x="1720271" y="4521940"/>
              <a:ext cx="8128001" cy="16929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60708711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996991667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35590476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51981925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23658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490148118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51562314"/>
                        </a:ext>
                      </a:extLst>
                    </a:gridCol>
                  </a:tblGrid>
                  <a:tr h="45720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さいころの目が出る確率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21744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出る目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1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2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3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4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5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6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934174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確率</a:t>
                          </a:r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101053" t="-124219" r="-50368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24219" r="-40104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01579" t="-124219" r="-303158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99476" t="-124219" r="-2015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02105" t="-124219" r="-10263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98953" t="-124219" r="-2094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4346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角丸四角形吹き出し 9"/>
          <p:cNvSpPr/>
          <p:nvPr/>
        </p:nvSpPr>
        <p:spPr>
          <a:xfrm>
            <a:off x="7698658" y="2993923"/>
            <a:ext cx="3451123" cy="1061883"/>
          </a:xfrm>
          <a:prstGeom prst="wedgeRoundRectCallout">
            <a:avLst>
              <a:gd name="adj1" fmla="val -33341"/>
              <a:gd name="adj2" fmla="val 8055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確率分布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…</a:t>
            </a:r>
            <a:br>
              <a:rPr kumimoji="1" lang="en-US" altLang="ja-JP" b="1" dirty="0" smtClean="0">
                <a:solidFill>
                  <a:srgbClr val="FF0000"/>
                </a:solidFill>
              </a:rPr>
            </a:br>
            <a:r>
              <a:rPr kumimoji="1" lang="ja-JP" altLang="en-US" sz="2000" dirty="0" smtClean="0">
                <a:solidFill>
                  <a:schemeClr val="tx1"/>
                </a:solidFill>
              </a:rPr>
              <a:t>確率変数の値に対応する確率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3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9686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26472" y="1341488"/>
                <a:ext cx="10515600" cy="2991694"/>
              </a:xfrm>
            </p:spPr>
            <p:txBody>
              <a:bodyPr/>
              <a:lstStyle/>
              <a:p>
                <a:pPr marL="571500" indent="-571500">
                  <a:buFont typeface="+mj-lt"/>
                  <a:buAutoNum type="romanLcPeriod"/>
                </a:pPr>
                <a:r>
                  <a:rPr kumimoji="1"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ラベル付きデータの場合</a:t>
                </a:r>
                <a:r>
                  <a:rPr lang="en-US" altLang="ja-JP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altLang="ja-JP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kumimoji="1" lang="en-US" altLang="ja-JP" dirty="0" smtClean="0"/>
                  <a:t>		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…(1.1)</a:t>
                </a:r>
              </a:p>
              <a:p>
                <a:pPr marL="0" indent="0">
                  <a:buNone/>
                </a:pPr>
                <a:endParaRPr lang="en-US" altLang="ja-JP" sz="1000" dirty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例</a:t>
                </a:r>
                <a:r>
                  <a:rPr kumimoji="1" lang="en-US" altLang="ja-JP" dirty="0" smtClean="0"/>
                  <a:t>2)</a:t>
                </a:r>
                <a:r>
                  <a:rPr lang="ja-JP" altLang="en-US" dirty="0" smtClean="0"/>
                  <a:t> 健康診断にて，</a:t>
                </a:r>
                <a:r>
                  <a:rPr lang="en-US" altLang="ja-JP" dirty="0" smtClean="0"/>
                  <a:t>1</a:t>
                </a:r>
                <a:r>
                  <a:rPr lang="ja-JP" altLang="en-US" dirty="0" smtClean="0"/>
                  <a:t>クラス</a:t>
                </a:r>
                <a:r>
                  <a:rPr lang="en-US" altLang="ja-JP" dirty="0" smtClean="0"/>
                  <a:t>50</a:t>
                </a:r>
                <a:r>
                  <a:rPr lang="ja-JP" altLang="en-US" dirty="0" smtClean="0"/>
                  <a:t>人の</a:t>
                </a:r>
                <a:r>
                  <a:rPr lang="ja-JP" altLang="en-US" u="sng" dirty="0" smtClean="0">
                    <a:solidFill>
                      <a:srgbClr val="FF0000"/>
                    </a:solidFill>
                  </a:rPr>
                  <a:t>「身長」「体重」</a:t>
                </a:r>
                <a:r>
                  <a:rPr lang="ja-JP" altLang="en-US" dirty="0" smtClean="0"/>
                  <a:t>を計測し，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u="sng" dirty="0" smtClean="0">
                    <a:solidFill>
                      <a:srgbClr val="FF0000"/>
                    </a:solidFill>
                  </a:rPr>
                  <a:t>その人が病気かどうか</a:t>
                </a:r>
                <a:r>
                  <a:rPr lang="ja-JP" altLang="en-US" dirty="0" smtClean="0"/>
                  <a:t>を判断する．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472" y="1341488"/>
                <a:ext cx="10515600" cy="2991694"/>
              </a:xfrm>
              <a:blipFill>
                <a:blip r:embed="rId3"/>
                <a:stretch>
                  <a:fillRect l="-1391" t="-50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526472" y="298444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章のあらすじ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7" y="4569542"/>
            <a:ext cx="1155290" cy="1155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9542"/>
            <a:ext cx="1155290" cy="11552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03" y="4569542"/>
            <a:ext cx="1155290" cy="11552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06" y="4569542"/>
            <a:ext cx="1155290" cy="115529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53812" y="4962521"/>
            <a:ext cx="16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・・</a:t>
            </a:r>
            <a:r>
              <a:rPr lang="ja-JP" altLang="en-US" dirty="0"/>
              <a:t>・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58" y="4569542"/>
            <a:ext cx="1155290" cy="1155290"/>
          </a:xfrm>
          <a:prstGeom prst="rect">
            <a:avLst/>
          </a:prstGeom>
        </p:spPr>
      </p:pic>
      <p:sp>
        <p:nvSpPr>
          <p:cNvPr id="11" name="線吹き出し 1 10"/>
          <p:cNvSpPr/>
          <p:nvPr/>
        </p:nvSpPr>
        <p:spPr>
          <a:xfrm>
            <a:off x="1993490" y="5830217"/>
            <a:ext cx="1046521" cy="575187"/>
          </a:xfrm>
          <a:prstGeom prst="callout1">
            <a:avLst>
              <a:gd name="adj1" fmla="val 41827"/>
              <a:gd name="adj2" fmla="val -8133"/>
              <a:gd name="adj3" fmla="val 15064"/>
              <a:gd name="adj4" fmla="val -575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  <a:r>
              <a:rPr kumimoji="1"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人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88829" y="4966091"/>
            <a:ext cx="16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・・</a:t>
            </a:r>
            <a:r>
              <a:rPr lang="ja-JP" altLang="en-US" dirty="0"/>
              <a:t>・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57" y="4569542"/>
            <a:ext cx="1155290" cy="1155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角丸四角形吹き出し 18"/>
              <p:cNvSpPr/>
              <p:nvPr/>
            </p:nvSpPr>
            <p:spPr>
              <a:xfrm>
                <a:off x="3984361" y="5933226"/>
                <a:ext cx="1354555" cy="575187"/>
              </a:xfrm>
              <a:prstGeom prst="wedgeRoundRectCallout">
                <a:avLst>
                  <a:gd name="adj1" fmla="val -47385"/>
                  <a:gd name="adj2" fmla="val -83654"/>
                  <a:gd name="adj3" fmla="val 1666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ja-JP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ja-JP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ja-JP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角丸四角形吹き出し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361" y="5933226"/>
                <a:ext cx="1354555" cy="575187"/>
              </a:xfrm>
              <a:prstGeom prst="wedgeRoundRectCallout">
                <a:avLst>
                  <a:gd name="adj1" fmla="val -47385"/>
                  <a:gd name="adj2" fmla="val -8365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3331906" y="4176482"/>
            <a:ext cx="82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n</a:t>
            </a:r>
            <a:r>
              <a:rPr lang="ja-JP" altLang="en-US" dirty="0" smtClean="0"/>
              <a:t>番目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6655209" y="2970686"/>
                <a:ext cx="936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09" y="2970686"/>
                <a:ext cx="9366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956618" y="3443198"/>
                <a:ext cx="936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618" y="3443198"/>
                <a:ext cx="9366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6105831" y="4675239"/>
                <a:ext cx="55158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この場合，正常</a:t>
                </a:r>
                <a:r>
                  <a:rPr kumimoji="1" lang="en-US" altLang="ja-JP" sz="2400" dirty="0" smtClean="0"/>
                  <a:t>or</a:t>
                </a:r>
                <a:r>
                  <a:rPr lang="ja-JP" altLang="en-US" sz="2400" dirty="0" smtClean="0"/>
                  <a:t>異常</a:t>
                </a:r>
                <a:r>
                  <a:rPr lang="en-US" altLang="ja-JP" sz="2400" dirty="0" smtClean="0"/>
                  <a:t>(</a:t>
                </a:r>
                <a:r>
                  <a:rPr kumimoji="1" lang="ja-JP" altLang="en-US" sz="2400" dirty="0" smtClean="0"/>
                  <a:t>ラベル</a:t>
                </a:r>
                <a:r>
                  <a:rPr kumimoji="1" lang="en-US" altLang="ja-JP" sz="2400" dirty="0" smtClean="0"/>
                  <a:t>y)</a:t>
                </a:r>
                <a:r>
                  <a:rPr kumimoji="1" lang="ja-JP" altLang="en-US" sz="2400" dirty="0" smtClean="0"/>
                  <a:t>によって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得られる確率分布が異なる．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ja-JP" altLang="en-US" sz="2400" dirty="0" smtClean="0"/>
                  <a:t>➡ </a:t>
                </a:r>
                <a:r>
                  <a:rPr kumimoji="1" lang="ja-JP" altLang="en-US" sz="2400" dirty="0" smtClean="0"/>
                  <a:t>条件付き分布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ja-JP" altLang="en-US" sz="2400" dirty="0" smtClean="0"/>
                  <a:t>を考慮する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必要がある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31" y="4675239"/>
                <a:ext cx="5515898" cy="1569660"/>
              </a:xfrm>
              <a:prstGeom prst="rect">
                <a:avLst/>
              </a:prstGeom>
              <a:blipFill>
                <a:blip r:embed="rId8"/>
                <a:stretch>
                  <a:fillRect l="-1770" t="-3502" b="-77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4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25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26472" y="2984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1</a:t>
            </a:r>
            <a:r>
              <a:rPr lang="ja-JP" altLang="en-US" dirty="0" smtClean="0"/>
              <a:t>章のあらすじ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2" y="2407584"/>
            <a:ext cx="7288163" cy="4341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26472" y="1286082"/>
                <a:ext cx="11358717" cy="1459428"/>
              </a:xfrm>
            </p:spPr>
            <p:txBody>
              <a:bodyPr>
                <a:noAutofit/>
              </a:bodyPr>
              <a:lstStyle/>
              <a:p>
                <a:pPr marL="571500" indent="-571500">
                  <a:buFont typeface="+mj-lt"/>
                  <a:buAutoNum type="romanLcPeriod"/>
                </a:pP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ラベル付きデータの場合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ラベルによる異常の判定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異常</a:t>
                </a: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𝐼𝑛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=1,</m:t>
                            </m:r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=0,</m:t>
                            </m:r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en-US" altLang="ja-JP" dirty="0" smtClean="0"/>
                  <a:t>	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…(1.2)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472" y="1286082"/>
                <a:ext cx="11358717" cy="1459428"/>
              </a:xfrm>
              <a:blipFill>
                <a:blip r:embed="rId4"/>
                <a:stretch>
                  <a:fillRect l="-1288" t="-10879" b="-175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227604" y="2374925"/>
                <a:ext cx="4832555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ja-JP" altLang="en-US" dirty="0"/>
                  <a:t>は自然対数</a:t>
                </a:r>
                <a:endParaRPr lang="en-US" altLang="ja-JP" dirty="0"/>
              </a:p>
              <a:p>
                <a:endParaRPr lang="en-US" altLang="ja-JP" sz="1050" dirty="0"/>
              </a:p>
              <a:p>
                <a:r>
                  <a:rPr lang="ja-JP" altLang="en-US" sz="2000" dirty="0"/>
                  <a:t>この式が所定の閾値を超えたら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2000" dirty="0"/>
                  <a:t>と判断</a:t>
                </a:r>
              </a:p>
              <a:p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4" y="2374925"/>
                <a:ext cx="4832555" cy="1154162"/>
              </a:xfrm>
              <a:prstGeom prst="rect">
                <a:avLst/>
              </a:prstGeom>
              <a:blipFill>
                <a:blip r:embed="rId5"/>
                <a:stretch>
                  <a:fillRect l="-1389" t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7227604" y="1837257"/>
            <a:ext cx="447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ここでは</a:t>
            </a:r>
            <a:r>
              <a:rPr kumimoji="1" lang="en-US" altLang="ja-JP" dirty="0" smtClean="0"/>
              <a:t>y=0(</a:t>
            </a:r>
            <a:r>
              <a:rPr kumimoji="1" lang="ja-JP" altLang="en-US" dirty="0" smtClean="0"/>
              <a:t>正常</a:t>
            </a:r>
            <a:r>
              <a:rPr kumimoji="1" lang="en-US" altLang="ja-JP" dirty="0" smtClean="0"/>
              <a:t>)</a:t>
            </a:r>
            <a:r>
              <a:rPr kumimoji="1" lang="ja-JP" altLang="en-US" dirty="0" err="1" smtClean="0"/>
              <a:t>，</a:t>
            </a:r>
            <a:r>
              <a:rPr kumimoji="1" lang="en-US" altLang="ja-JP" dirty="0" smtClean="0"/>
              <a:t>y=1(</a:t>
            </a:r>
            <a:r>
              <a:rPr kumimoji="1" lang="ja-JP" altLang="en-US" dirty="0" smtClean="0"/>
              <a:t>異常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とする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5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4115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30" y="0"/>
            <a:ext cx="7702870" cy="491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3087" y="1380028"/>
                <a:ext cx="6950529" cy="4731621"/>
              </a:xfrm>
            </p:spPr>
            <p:txBody>
              <a:bodyPr/>
              <a:lstStyle/>
              <a:p>
                <a:pPr marL="571500" indent="-571500">
                  <a:buFont typeface="+mj-lt"/>
                  <a:buAutoNum type="romanLcPeriod" startAt="2"/>
                </a:pPr>
                <a:r>
                  <a:rPr kumimoji="1"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ラベルなしデータの場合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kumimoji="1"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…(1.3)</a:t>
                </a:r>
                <a:r>
                  <a:rPr lang="en-US" altLang="ja-JP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ja-JP" dirty="0" smtClean="0">
                    <a:latin typeface="Cambria Math" panose="02040503050406030204" pitchFamily="18" charset="0"/>
                  </a:rPr>
                </a:br>
                <a:endParaRPr lang="en-US" altLang="ja-JP" dirty="0" smtClean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+mj-lt"/>
                  <a:buAutoNum type="romanLcPeriod" startAt="2"/>
                </a:pPr>
                <a:endParaRPr lang="en-US" altLang="ja-JP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+mj-lt"/>
                  <a:buAutoNum type="romanLcPeriod" startAt="2"/>
                </a:pPr>
                <a:endParaRPr lang="en-US" altLang="ja-JP" dirty="0" smtClean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+mj-lt"/>
                  <a:buAutoNum type="romanLcPeriod" startAt="2"/>
                </a:pPr>
                <a:endParaRPr lang="en-US" altLang="ja-JP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ja-JP" dirty="0" smtClean="0">
                    <a:latin typeface="Cambria Math" panose="02040503050406030204" pitchFamily="18" charset="0"/>
                  </a:rPr>
                </a:br>
                <a:r>
                  <a:rPr lang="ja-JP" altLang="en-US" dirty="0" smtClean="0">
                    <a:latin typeface="Cambria Math" panose="02040503050406030204" pitchFamily="18" charset="0"/>
                  </a:rPr>
                  <a:t>新たに計測値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ja-JP" altLang="en-US" dirty="0" smtClean="0">
                    <a:latin typeface="+mn-ea"/>
                  </a:rPr>
                  <a:t>を標本に追加するとき，</a:t>
                </a:r>
                <a:r>
                  <a:rPr kumimoji="1" lang="en-US" altLang="ja-JP" dirty="0" smtClean="0">
                    <a:latin typeface="+mn-ea"/>
                  </a:rPr>
                  <a:t/>
                </a:r>
                <a:br>
                  <a:rPr kumimoji="1" lang="en-US" altLang="ja-JP" dirty="0" smtClean="0">
                    <a:latin typeface="+mn-ea"/>
                  </a:rPr>
                </a:br>
                <a:r>
                  <a:rPr kumimoji="1" lang="ja-JP" altLang="en-US" dirty="0" smtClean="0">
                    <a:latin typeface="+mn-ea"/>
                  </a:rPr>
                  <a:t>異常度の判定は次のように定義される．</a:t>
                </a:r>
                <a:r>
                  <a:rPr kumimoji="1" lang="en-US" altLang="ja-JP" dirty="0" smtClean="0">
                    <a:latin typeface="+mn-ea"/>
                  </a:rPr>
                  <a:t/>
                </a:r>
                <a:br>
                  <a:rPr kumimoji="1" lang="en-US" altLang="ja-JP" dirty="0" smtClean="0">
                    <a:latin typeface="+mn-ea"/>
                  </a:rPr>
                </a:b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𝐼𝑛𝑝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en-US" altLang="ja-JP" dirty="0" smtClean="0">
                    <a:latin typeface="+mn-ea"/>
                  </a:rPr>
                  <a:t>			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…(1.4)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087" y="1380028"/>
                <a:ext cx="6950529" cy="4731621"/>
              </a:xfrm>
              <a:blipFill>
                <a:blip r:embed="rId4"/>
                <a:stretch>
                  <a:fillRect l="-2103" t="-32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26472" y="2984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1</a:t>
            </a:r>
            <a:r>
              <a:rPr lang="ja-JP" altLang="en-US" dirty="0" smtClean="0"/>
              <a:t>章のあらすじ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6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135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8000" dirty="0" smtClean="0"/>
                  <a:t>2</a:t>
                </a:r>
                <a:r>
                  <a:rPr kumimoji="1" lang="ja-JP" altLang="en-US" sz="8000" dirty="0" smtClean="0"/>
                  <a:t>章　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8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8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sz="8000" dirty="0" smtClean="0"/>
                  <a:t>法による異常検知</a:t>
                </a:r>
                <a:endParaRPr kumimoji="1" lang="ja-JP" altLang="en-US" sz="8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86" t="-93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7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17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本章について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dirty="0" smtClean="0"/>
                  <a:t>単一の多変量正規分布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多次元正規分布</a:t>
                </a:r>
                <a:r>
                  <a:rPr kumimoji="1" lang="en-US" altLang="ja-JP" dirty="0" smtClean="0"/>
                  <a:t>)</a:t>
                </a:r>
                <a:r>
                  <a:rPr kumimoji="1" lang="ja-JP" altLang="en-US" dirty="0" smtClean="0"/>
                  <a:t>に従う独立な標本が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与えられたときに，外れ値検出技術のホテリングの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法を紹介．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式</a:t>
                </a:r>
                <a:r>
                  <a:rPr lang="en-US" altLang="ja-JP" dirty="0" smtClean="0"/>
                  <a:t>(1.4)</a:t>
                </a:r>
                <a:r>
                  <a:rPr lang="ja-JP" altLang="en-US" dirty="0" smtClean="0"/>
                  <a:t>で定義した異常度が，多次元正規分布を用いてどのように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表現されるか着目する．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8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3053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正規</a:t>
            </a:r>
            <a:r>
              <a:rPr lang="ja-JP" altLang="en-US" dirty="0" smtClean="0"/>
              <a:t>分布（</a:t>
            </a:r>
            <a:r>
              <a:rPr lang="en-US" altLang="ja-JP" dirty="0" smtClean="0"/>
              <a:t>1</a:t>
            </a:r>
            <a:r>
              <a:rPr lang="ja-JP" altLang="en-US" dirty="0" smtClean="0"/>
              <a:t>次元）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23257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dirty="0" smtClean="0"/>
                  <a:t>確率変数</a:t>
                </a:r>
                <a:r>
                  <a:rPr lang="en-US" altLang="ja-JP" dirty="0" smtClean="0"/>
                  <a:t>X</a:t>
                </a:r>
                <a:r>
                  <a:rPr lang="ja-JP" altLang="en-US" dirty="0" smtClean="0"/>
                  <a:t>が標本の平均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ja-JP" altLang="en-US" dirty="0" err="1" smtClean="0"/>
                  <a:t>，</a:t>
                </a:r>
                <a:r>
                  <a:rPr kumimoji="1" lang="ja-JP" altLang="en-US" dirty="0" smtClean="0"/>
                  <a:t>分散を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で表記される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ja-JP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ja-JP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ja-JP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kumimoji="1" lang="en-US" altLang="ja-JP" dirty="0" smtClean="0"/>
                  <a:t>	</a:t>
                </a:r>
                <a:endParaRPr kumimoji="1" lang="en-US" altLang="ja-JP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dirty="0" smtClean="0"/>
                  <a:t>標本</a:t>
                </a:r>
                <a:r>
                  <a:rPr lang="en-US" altLang="ja-JP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ja-JP" altLang="en-US" dirty="0" smtClean="0"/>
                  <a:t>におけるデータの平均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ja-JP" altLang="en-US" dirty="0" smtClean="0"/>
                  <a:t>，</a:t>
                </a:r>
                <a:r>
                  <a:rPr lang="ja-JP" altLang="en-US" dirty="0"/>
                  <a:t>分散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の正規分布を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ja-JP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ja-JP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ja-JP" altLang="en-US" dirty="0" smtClean="0"/>
                  <a:t>で表される．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232571" cy="4351338"/>
              </a:xfrm>
              <a:blipFill>
                <a:blip r:embed="rId3"/>
                <a:stretch>
                  <a:fillRect l="-1251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02" y="2077511"/>
            <a:ext cx="5332798" cy="455188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5673-E12A-4BB2-B63C-FEE34F3CC231}" type="slidenum">
              <a:rPr kumimoji="1" lang="ja-JP" altLang="en-US" sz="1600" smtClean="0"/>
              <a:t>9</a:t>
            </a:fld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4070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Background-with-circles-PowerPoint-Templates-Widescreen</Template>
  <TotalTime>8261</TotalTime>
  <Words>1124</Words>
  <Application>Microsoft Office PowerPoint</Application>
  <PresentationFormat>ワイド画面</PresentationFormat>
  <Paragraphs>229</Paragraphs>
  <Slides>28</Slides>
  <Notes>17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5" baseType="lpstr">
      <vt:lpstr>Meiryo UI</vt:lpstr>
      <vt:lpstr>游ゴシック</vt:lpstr>
      <vt:lpstr>Arial</vt:lpstr>
      <vt:lpstr>Cambria Math</vt:lpstr>
      <vt:lpstr>Segoe UI</vt:lpstr>
      <vt:lpstr>Office テーマ</vt:lpstr>
      <vt:lpstr>ビットマップ イメージ</vt:lpstr>
      <vt:lpstr>異常検知と変化検知  2章 ホテリングのT^2 法による異常検知</vt:lpstr>
      <vt:lpstr>1章のあらすじ</vt:lpstr>
      <vt:lpstr>1章のあらすじ</vt:lpstr>
      <vt:lpstr>1章のあらすじ</vt:lpstr>
      <vt:lpstr>PowerPoint プレゼンテーション</vt:lpstr>
      <vt:lpstr>PowerPoint プレゼンテーション</vt:lpstr>
      <vt:lpstr>PowerPoint プレゼンテーション</vt:lpstr>
      <vt:lpstr>本章について</vt:lpstr>
      <vt:lpstr>正規分布（1次元）</vt:lpstr>
      <vt:lpstr>正規分布（多次元）</vt:lpstr>
      <vt:lpstr>正規分布（多次元）</vt:lpstr>
      <vt:lpstr>正規分布（多次元）</vt:lpstr>
      <vt:lpstr>2.1 多変量正規分布の最尤推定</vt:lpstr>
      <vt:lpstr>2.1 多変量正規分布の最尤推定</vt:lpstr>
      <vt:lpstr>2.2 マハラノビス距離とホテリングのT^2 法</vt:lpstr>
      <vt:lpstr>2.2 マハラノビス距離とホテリングのT^2 法</vt:lpstr>
      <vt:lpstr>2.2 マハラノビス距離とホテリングのT^2 法</vt:lpstr>
      <vt:lpstr>2.2 マハラノビス距離とホテリングのT^2 法</vt:lpstr>
      <vt:lpstr>2.3 正規分布とカイ２乗分布の関係</vt:lpstr>
      <vt:lpstr>2.3 正規分布とカイ２乗分布の関係</vt:lpstr>
      <vt:lpstr>2.3 正規分布とカイ２乗分布の関係</vt:lpstr>
      <vt:lpstr>2.4デルタ関数と確率分布の変換公式</vt:lpstr>
      <vt:lpstr>2.4デルタ関数と確率分布の変換公式</vt:lpstr>
      <vt:lpstr>PowerPoint プレゼンテーション</vt:lpstr>
      <vt:lpstr>確率密度関数</vt:lpstr>
      <vt:lpstr>共分散行列</vt:lpstr>
      <vt:lpstr>マハラビノス距離（２次元データの場合）</vt:lpstr>
      <vt:lpstr>カイ２乗分布のグラフと異常検知アルゴリズム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異常検知と変化検知 2章 ホテリングのT^2 法による異常検知</dc:title>
  <dc:creator>Iwase Takuya</dc:creator>
  <cp:lastModifiedBy>Iwase Takuya</cp:lastModifiedBy>
  <cp:revision>108</cp:revision>
  <dcterms:created xsi:type="dcterms:W3CDTF">2018-05-23T07:12:49Z</dcterms:created>
  <dcterms:modified xsi:type="dcterms:W3CDTF">2018-05-30T06:57:36Z</dcterms:modified>
</cp:coreProperties>
</file>